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69" r:id="rId6"/>
    <p:sldId id="270" r:id="rId7"/>
    <p:sldId id="271" r:id="rId8"/>
    <p:sldId id="259" r:id="rId9"/>
    <p:sldId id="273" r:id="rId10"/>
    <p:sldId id="272" r:id="rId11"/>
    <p:sldId id="260" r:id="rId12"/>
    <p:sldId id="265" r:id="rId13"/>
    <p:sldId id="266" r:id="rId14"/>
    <p:sldId id="267" r:id="rId15"/>
    <p:sldId id="262" r:id="rId16"/>
    <p:sldId id="263" r:id="rId17"/>
    <p:sldId id="26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B2D99E8-2D88-4F52-84A2-4B9E4FB6232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13590D-CC95-4C17-B8F7-CE9DC36F5F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ypost.com/p/news/local/oh_what_boob_EC1P3M9HhUkookGs8sMXlM" TargetMode="External"/><Relationship Id="rId3" Type="http://schemas.openxmlformats.org/officeDocument/2006/relationships/hyperlink" Target="http://cdn01.dailycaller.com/wp-content/uploads/2011/04/instant-regina-george.jpg" TargetMode="External"/><Relationship Id="rId7" Type="http://schemas.openxmlformats.org/officeDocument/2006/relationships/hyperlink" Target="http://www.people.com/people/article/0,,1561377,00.html" TargetMode="External"/><Relationship Id="rId2" Type="http://schemas.openxmlformats.org/officeDocument/2006/relationships/hyperlink" Target="http://www.youtube.com/watch?feature=endscreen&amp;NR=1&amp;v=Y_dCc-9pEP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mz.com/2006/11/20/kramers-racist-tirade-caught-on-tape/" TargetMode="External"/><Relationship Id="rId11" Type="http://schemas.openxmlformats.org/officeDocument/2006/relationships/hyperlink" Target="http://voices.yahoo.com/ethnocentrism-intercultural-communication-1388099.html?cat=72" TargetMode="External"/><Relationship Id="rId5" Type="http://schemas.openxmlformats.org/officeDocument/2006/relationships/hyperlink" Target="http://mediamatters.org/research/2007/04/04/imus-called-womens-basketball-team-nappy-headed/138497" TargetMode="External"/><Relationship Id="rId10" Type="http://schemas.openxmlformats.org/officeDocument/2006/relationships/hyperlink" Target="http://www.plagiarism.org/plag_article_educational_tips_on_plagiarism_prevention.html" TargetMode="External"/><Relationship Id="rId4" Type="http://schemas.openxmlformats.org/officeDocument/2006/relationships/hyperlink" Target="http://www.usc.edu.au/university/Library/Tutorials/OnlineUndergrad/PlagiarismReferencing/HowCommitted.htm" TargetMode="External"/><Relationship Id="rId9" Type="http://schemas.openxmlformats.org/officeDocument/2006/relationships/hyperlink" Target="http://www.aresearchguide.com/6plagia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3J9T91r0p0E?version=3&amp;hl=en_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owtociteaspeech.blogspot.com/" TargetMode="External"/><Relationship Id="rId2" Type="http://schemas.openxmlformats.org/officeDocument/2006/relationships/hyperlink" Target="http://www.citefas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Team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Alexandra, </a:t>
            </a:r>
            <a:r>
              <a:rPr lang="en-US" dirty="0" err="1" smtClean="0"/>
              <a:t>Hien</a:t>
            </a:r>
            <a:r>
              <a:rPr lang="en-US" dirty="0" smtClean="0"/>
              <a:t>, Charles, Carter</a:t>
            </a:r>
            <a:r>
              <a:rPr lang="en-US" dirty="0" smtClean="0"/>
              <a:t>, Jacob, </a:t>
            </a:r>
            <a:r>
              <a:rPr lang="en-US" dirty="0" err="1" smtClean="0"/>
              <a:t>Roselis</a:t>
            </a:r>
            <a:r>
              <a:rPr lang="en-US" dirty="0"/>
              <a:t> </a:t>
            </a:r>
            <a:r>
              <a:rPr lang="en-US" dirty="0" smtClean="0"/>
              <a:t>and Jennifer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How to cite a speech using APA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How to Cite a Speech Using APA Format</a:t>
            </a:r>
          </a:p>
          <a:p>
            <a:r>
              <a:rPr lang="en-US" dirty="0"/>
              <a:t>Provide the name of speaker.</a:t>
            </a:r>
          </a:p>
          <a:p>
            <a:r>
              <a:rPr lang="en-US" dirty="0"/>
              <a:t>(Year, month).</a:t>
            </a:r>
          </a:p>
          <a:p>
            <a:r>
              <a:rPr lang="en-US" dirty="0"/>
              <a:t>Speech's Title.</a:t>
            </a:r>
          </a:p>
          <a:p>
            <a:r>
              <a:rPr lang="en-US" dirty="0"/>
              <a:t>Speech presented at location of speech.</a:t>
            </a:r>
          </a:p>
          <a:p>
            <a:r>
              <a:rPr lang="en-US" dirty="0"/>
              <a:t>City, State.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Simpleton, J. (2009, January). Nationalization of Government. Speech presented at the Preservation of Democracy Society, Knoxville, TN.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6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Accidental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forgetting to put quotation marks around an exact quote from another person's work</a:t>
            </a:r>
          </a:p>
          <a:p>
            <a:r>
              <a:rPr lang="en-US" dirty="0"/>
              <a:t>forgetting to enter citations after paraphrasing</a:t>
            </a:r>
          </a:p>
          <a:p>
            <a:r>
              <a:rPr lang="en-US" dirty="0"/>
              <a:t>incorrectly referencing sources of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Paraphrasing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a signal or identifying phrase that tells who and what you are paraphrasing</a:t>
            </a:r>
          </a:p>
          <a:p>
            <a:r>
              <a:rPr lang="en-US" dirty="0" smtClean="0"/>
              <a:t>Use </a:t>
            </a:r>
            <a:r>
              <a:rPr lang="en-US" dirty="0"/>
              <a:t>the same ideas as in the original text</a:t>
            </a:r>
          </a:p>
          <a:p>
            <a:r>
              <a:rPr lang="en-US" dirty="0" smtClean="0"/>
              <a:t>Use </a:t>
            </a:r>
            <a:r>
              <a:rPr lang="en-US" dirty="0"/>
              <a:t>your own words when phrasing. In most cases, avoid using any of the same</a:t>
            </a:r>
          </a:p>
          <a:p>
            <a:r>
              <a:rPr lang="en-US" dirty="0"/>
              <a:t>W</a:t>
            </a:r>
            <a:r>
              <a:rPr lang="en-US" dirty="0" smtClean="0"/>
              <a:t>ording </a:t>
            </a:r>
            <a:r>
              <a:rPr lang="en-US" dirty="0"/>
              <a:t>that the author used unless you put a key term in quotation marks.</a:t>
            </a:r>
          </a:p>
          <a:p>
            <a:r>
              <a:rPr lang="en-US" dirty="0" smtClean="0"/>
              <a:t>Add </a:t>
            </a:r>
            <a:r>
              <a:rPr lang="en-US" dirty="0"/>
              <a:t>an </a:t>
            </a:r>
            <a:r>
              <a:rPr lang="en-US" dirty="0" smtClean="0"/>
              <a:t>in text </a:t>
            </a:r>
            <a:r>
              <a:rPr lang="en-US" dirty="0"/>
              <a:t>(parenthesis) reference at the end of the paraphrase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pPr algn="ctr"/>
            <a:r>
              <a:rPr lang="en-US" dirty="0"/>
              <a:t>Quoting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Definition: Using an authors language word for word.</a:t>
            </a:r>
          </a:p>
          <a:p>
            <a:r>
              <a:rPr lang="en-US" dirty="0" smtClean="0"/>
              <a:t>Use </a:t>
            </a:r>
            <a:r>
              <a:rPr lang="en-US" dirty="0"/>
              <a:t>quotation marks around the author’s words.</a:t>
            </a:r>
          </a:p>
          <a:p>
            <a:r>
              <a:rPr lang="en-US" dirty="0" smtClean="0"/>
              <a:t>Use </a:t>
            </a:r>
            <a:r>
              <a:rPr lang="en-US" dirty="0"/>
              <a:t>a signal or identifying phrase that tells who and what you are quoting.</a:t>
            </a:r>
          </a:p>
          <a:p>
            <a:r>
              <a:rPr lang="en-US" dirty="0" smtClean="0"/>
              <a:t>Include </a:t>
            </a:r>
            <a:r>
              <a:rPr lang="en-US" dirty="0"/>
              <a:t>a citation at the end of your paper.</a:t>
            </a:r>
          </a:p>
          <a:p>
            <a:r>
              <a:rPr lang="en-US" dirty="0"/>
              <a:t>Ex. "A man who won't die for something, is not fit to live"-  (Martin Luther King Jr.)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Definition: Condensing an authors idea to a more brief statement</a:t>
            </a:r>
          </a:p>
          <a:p>
            <a:r>
              <a:rPr lang="en-US" dirty="0" smtClean="0"/>
              <a:t>Use </a:t>
            </a:r>
            <a:r>
              <a:rPr lang="en-US" dirty="0"/>
              <a:t>a signal or identifying phrase that tells who and what you are summarizing.</a:t>
            </a:r>
          </a:p>
          <a:p>
            <a:r>
              <a:rPr lang="en-US" dirty="0" smtClean="0"/>
              <a:t>Use </a:t>
            </a:r>
            <a:r>
              <a:rPr lang="en-US" dirty="0"/>
              <a:t>a quick description of the main points of the passage.</a:t>
            </a:r>
          </a:p>
          <a:p>
            <a:r>
              <a:rPr lang="en-US" dirty="0" smtClean="0"/>
              <a:t>Use </a:t>
            </a:r>
            <a:r>
              <a:rPr lang="en-US" dirty="0"/>
              <a:t>your own words and phrasing. In most cases, avoid using any of the same</a:t>
            </a:r>
          </a:p>
          <a:p>
            <a:r>
              <a:rPr lang="en-US" dirty="0"/>
              <a:t>wording.</a:t>
            </a:r>
          </a:p>
          <a:p>
            <a:r>
              <a:rPr lang="en-US" dirty="0" smtClean="0"/>
              <a:t>Add </a:t>
            </a:r>
            <a:r>
              <a:rPr lang="en-US" dirty="0"/>
              <a:t>an </a:t>
            </a:r>
            <a:r>
              <a:rPr lang="en-US" dirty="0" smtClean="0"/>
              <a:t>in­ text </a:t>
            </a:r>
            <a:r>
              <a:rPr lang="en-US" dirty="0"/>
              <a:t>(parenthesis) reference at the end of the summary. </a:t>
            </a:r>
          </a:p>
          <a:p>
            <a:r>
              <a:rPr lang="en-US" dirty="0"/>
              <a:t>**Always include a citation at the end of your paper (Work Cited Page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Racial Slurs</a:t>
            </a:r>
            <a:endParaRPr lang="en-US" dirty="0"/>
          </a:p>
        </p:txBody>
      </p:sp>
      <p:pic>
        <p:nvPicPr>
          <p:cNvPr id="4" name="Content Placeholder 3" descr="C:\Users\ceg5266\Desktop\don-imu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3737306" cy="29336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05400" y="2362200"/>
            <a:ext cx="327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April 4th 2007 MSNBC’s Imus in the morning               </a:t>
            </a:r>
          </a:p>
          <a:p>
            <a:endParaRPr lang="en-US" sz="1600" dirty="0" smtClean="0"/>
          </a:p>
          <a:p>
            <a:r>
              <a:rPr lang="en-US" sz="1600" dirty="0" smtClean="0"/>
              <a:t>Bernard </a:t>
            </a:r>
            <a:r>
              <a:rPr lang="en-US" sz="1600" dirty="0" err="1"/>
              <a:t>McGuirk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Don </a:t>
            </a:r>
            <a:r>
              <a:rPr lang="en-US" sz="1600" dirty="0"/>
              <a:t>Imus</a:t>
            </a:r>
          </a:p>
          <a:p>
            <a:endParaRPr lang="en-US" sz="1600" dirty="0" smtClean="0"/>
          </a:p>
          <a:p>
            <a:r>
              <a:rPr lang="en-US" sz="1600" dirty="0" smtClean="0"/>
              <a:t>Sid </a:t>
            </a:r>
            <a:r>
              <a:rPr lang="en-US" sz="1600" dirty="0"/>
              <a:t>Rosenberg filling in for </a:t>
            </a:r>
            <a:endParaRPr lang="en-US" sz="1600" dirty="0" smtClean="0"/>
          </a:p>
          <a:p>
            <a:r>
              <a:rPr lang="en-US" sz="1600" dirty="0" smtClean="0"/>
              <a:t>Chris </a:t>
            </a:r>
            <a:r>
              <a:rPr lang="en-US" sz="1600" dirty="0"/>
              <a:t>Carlin</a:t>
            </a:r>
          </a:p>
          <a:p>
            <a:endParaRPr lang="en-US" sz="1600" dirty="0" smtClean="0"/>
          </a:p>
          <a:p>
            <a:r>
              <a:rPr lang="en-US" sz="1600" dirty="0" smtClean="0"/>
              <a:t>Consequence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42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Racial Slurs</a:t>
            </a:r>
            <a:endParaRPr lang="en-US" dirty="0"/>
          </a:p>
        </p:txBody>
      </p:sp>
      <p:pic>
        <p:nvPicPr>
          <p:cNvPr id="4" name="Content Placeholder 3" descr="C:\Users\ceg5266\Desktop\Michael_Richard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0165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6800" y="41910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Laugh factory West Hollywood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Michael </a:t>
            </a:r>
            <a:r>
              <a:rPr lang="en-US" dirty="0"/>
              <a:t>Richards (Kramer from Seinfeld)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Kyle </a:t>
            </a:r>
            <a:r>
              <a:rPr lang="en-US" dirty="0"/>
              <a:t>doss and some friends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Apology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1143000"/>
          </a:xfrm>
        </p:spPr>
        <p:txBody>
          <a:bodyPr/>
          <a:lstStyle/>
          <a:p>
            <a:r>
              <a:rPr lang="en-US" dirty="0" smtClean="0"/>
              <a:t>Racial Slurs</a:t>
            </a:r>
            <a:endParaRPr lang="en-US" dirty="0"/>
          </a:p>
        </p:txBody>
      </p:sp>
      <p:pic>
        <p:nvPicPr>
          <p:cNvPr id="4" name="Content Placeholder 3" descr="C:\Users\ceg5266\Desktop\7714321_v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44196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86400" y="19812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Hooters in New York,</a:t>
            </a:r>
          </a:p>
          <a:p>
            <a:r>
              <a:rPr lang="en-US" dirty="0"/>
              <a:t>Places order to go</a:t>
            </a:r>
          </a:p>
          <a:p>
            <a:r>
              <a:rPr lang="en-US" dirty="0"/>
              <a:t>Gets receipt</a:t>
            </a:r>
          </a:p>
          <a:p>
            <a:r>
              <a:rPr lang="en-US" dirty="0"/>
              <a:t>Becomes nauseated</a:t>
            </a:r>
          </a:p>
          <a:p>
            <a:r>
              <a:rPr lang="en-US" dirty="0"/>
              <a:t>lawsuit still being determined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4500" y="37338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DON’T BE RACIST</a:t>
            </a:r>
          </a:p>
          <a:p>
            <a:r>
              <a:rPr lang="en-US" dirty="0"/>
              <a:t>Keep your mouth shut</a:t>
            </a:r>
          </a:p>
          <a:p>
            <a:r>
              <a:rPr lang="en-US" dirty="0"/>
              <a:t>Don’t involve race</a:t>
            </a:r>
          </a:p>
          <a:p>
            <a:r>
              <a:rPr lang="en-US" dirty="0"/>
              <a:t>Respect others</a:t>
            </a:r>
          </a:p>
          <a:p>
            <a:r>
              <a:rPr lang="en-US" dirty="0"/>
              <a:t>Golden rule treat people the way you would like to be treated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6000" dirty="0" smtClean="0"/>
              <a:t>Thanks for listening! </a:t>
            </a:r>
            <a:r>
              <a:rPr lang="en-US" sz="6000" dirty="0" smtClean="0">
                <a:sym typeface="Wingdings" pitchFamily="2" charset="2"/>
              </a:rPr>
              <a:t>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796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n-US" sz="1200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rgbClr val="FF0000"/>
                </a:solidFill>
                <a:hlinkClick r:id="rId2"/>
              </a:rPr>
              <a:t>www.youtube.com/watch?feature=endscreen&amp;NR=1&amp;v=Y_dCc-9pEPM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rgbClr val="FF0000"/>
                </a:solidFill>
                <a:hlinkClick r:id="rId3"/>
              </a:rPr>
              <a:t>cdn01.dailycaller.com/wp-content/uploads/2011/04/instant-regina-george.jpg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en-US" sz="1200" dirty="0" smtClean="0">
                <a:solidFill>
                  <a:srgbClr val="FF0000"/>
                </a:solidFill>
                <a:hlinkClick r:id="rId4"/>
              </a:rPr>
              <a:t>www.usc.edu.au/university/Library/Tutorials/OnlineUndergrad/PlagiarismReferencing/HowCommitted.htm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  <a:hlinkClick r:id="rId5"/>
              </a:rPr>
              <a:t>http://</a:t>
            </a:r>
            <a:r>
              <a:rPr lang="en-US" sz="1200" dirty="0" smtClean="0">
                <a:solidFill>
                  <a:srgbClr val="FF0000"/>
                </a:solidFill>
                <a:hlinkClick r:id="rId5"/>
              </a:rPr>
              <a:t>mediamatters.org/research/2007/04/04/imus-called-womens-basketball-team-nappy-headed/138497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 </a:t>
            </a:r>
            <a:r>
              <a:rPr lang="en-US" sz="1200" dirty="0">
                <a:solidFill>
                  <a:srgbClr val="FF0000"/>
                </a:solidFill>
                <a:hlinkClick r:id="rId6"/>
              </a:rPr>
              <a:t>http://www.tmz.com/2006/11/20/kramers-racist-tirade-caught-on-tape</a:t>
            </a:r>
            <a:r>
              <a:rPr lang="en-US" sz="1200" dirty="0" smtClean="0">
                <a:solidFill>
                  <a:srgbClr val="FF0000"/>
                </a:solidFill>
                <a:hlinkClick r:id="rId6"/>
              </a:rPr>
              <a:t>/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  <a:hlinkClick r:id="rId7"/>
              </a:rPr>
              <a:t>http://www.people.com/people/article/0,,</a:t>
            </a:r>
            <a:r>
              <a:rPr lang="en-US" sz="1200" dirty="0" smtClean="0">
                <a:solidFill>
                  <a:srgbClr val="FF0000"/>
                </a:solidFill>
                <a:hlinkClick r:id="rId7"/>
              </a:rPr>
              <a:t>1561377,00.html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  <a:hlinkClick r:id="rId8"/>
              </a:rPr>
              <a:t>http://</a:t>
            </a:r>
            <a:r>
              <a:rPr lang="en-US" sz="1200" dirty="0" smtClean="0">
                <a:solidFill>
                  <a:srgbClr val="FF0000"/>
                </a:solidFill>
                <a:hlinkClick r:id="rId8"/>
              </a:rPr>
              <a:t>www.nypost.com/p/news/local/oh_what_boob_EC1P3M9HhUkookGs8sMXlM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www.aresearchguide.com/6plagiar.html</a:t>
            </a:r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 smtClean="0">
                <a:hlinkClick r:id="rId10"/>
              </a:rPr>
              <a:t>http</a:t>
            </a:r>
            <a:r>
              <a:rPr lang="en-US" sz="1200" dirty="0">
                <a:hlinkClick r:id="rId10"/>
              </a:rPr>
              <a:t>://</a:t>
            </a:r>
            <a:r>
              <a:rPr lang="en-US" sz="1200" dirty="0" smtClean="0">
                <a:hlinkClick r:id="rId10"/>
              </a:rPr>
              <a:t>www.plagiarism.org/plag_article_educational_tips_on_plagiarism_prevention.html</a:t>
            </a:r>
            <a:r>
              <a:rPr lang="en-US" sz="1200" dirty="0" smtClean="0"/>
              <a:t> </a:t>
            </a:r>
          </a:p>
          <a:p>
            <a:r>
              <a:rPr lang="en-US" sz="1200" u="sng" dirty="0">
                <a:hlinkClick r:id="rId11"/>
              </a:rPr>
              <a:t>http://</a:t>
            </a:r>
            <a:r>
              <a:rPr lang="en-US" sz="1200" u="sng" dirty="0" smtClean="0">
                <a:hlinkClick r:id="rId11"/>
              </a:rPr>
              <a:t>voices.yahoo.com/ethnocentrism-intercultural-communication-1388099.html?cat=72</a:t>
            </a:r>
            <a:endParaRPr lang="en-US" sz="1200" dirty="0"/>
          </a:p>
          <a:p>
            <a:endParaRPr lang="en-US" sz="1200" dirty="0"/>
          </a:p>
          <a:p>
            <a:endParaRPr lang="en-US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Self-centrism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2684780" cy="3355975"/>
          </a:xfrm>
        </p:spPr>
      </p:pic>
      <p:sp>
        <p:nvSpPr>
          <p:cNvPr id="5" name="TextBox 4"/>
          <p:cNvSpPr txBox="1"/>
          <p:nvPr/>
        </p:nvSpPr>
        <p:spPr>
          <a:xfrm>
            <a:off x="3886200" y="22098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Throughout the whole movie, she shows no regards for her friends feelings. She treats them like they are her toys and makes decisions for them</a:t>
            </a:r>
            <a:r>
              <a:rPr lang="en-US" dirty="0"/>
              <a:t> </a:t>
            </a:r>
            <a:r>
              <a:rPr lang="en-US" dirty="0" smtClean="0"/>
              <a:t>and bosses them around. On the surface everyone seems to love her but they all actually can’t stand her. Because of her attitude, her so called “friends” actually dislike her a lot. Everything has to go her way, and even if her best friends already made plans, she would tell them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Regina </a:t>
            </a:r>
            <a:r>
              <a:rPr lang="en-US" smtClean="0"/>
              <a:t>george</a:t>
            </a:r>
            <a:endParaRPr lang="en-US" dirty="0"/>
          </a:p>
        </p:txBody>
      </p:sp>
      <p:pic>
        <p:nvPicPr>
          <p:cNvPr id="4" name="3J9T91r0p0E?version=3&amp;hl=en_U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9400" y="264795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Communication and ethnocentrism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is ethnocentrism?</a:t>
            </a:r>
          </a:p>
          <a:p>
            <a:pPr lvl="0"/>
            <a:r>
              <a:rPr lang="en-US" dirty="0"/>
              <a:t>Judging other people’s cultures by the standard of one’s own culture</a:t>
            </a:r>
          </a:p>
          <a:p>
            <a:pPr lvl="0"/>
            <a:r>
              <a:rPr lang="en-US" dirty="0"/>
              <a:t>Having the sense and feeling of superiority of one’s own culture</a:t>
            </a:r>
          </a:p>
          <a:p>
            <a:pPr lvl="0"/>
            <a:r>
              <a:rPr lang="en-US" dirty="0"/>
              <a:t>One’s culture is thought to be the norm and different cultures are seen as abnormal, wrong, and inferior</a:t>
            </a:r>
          </a:p>
          <a:p>
            <a:pPr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Examples: </a:t>
            </a:r>
          </a:p>
          <a:p>
            <a:pPr lvl="0"/>
            <a:r>
              <a:rPr lang="en-US" dirty="0"/>
              <a:t>KKK</a:t>
            </a:r>
          </a:p>
          <a:p>
            <a:pPr lvl="0"/>
            <a:r>
              <a:rPr lang="en-US" dirty="0"/>
              <a:t>Nazis 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Consequences of Ethnocentrism Relating to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Has negative consequences in communicating and is a great barrier in intercultural communication</a:t>
            </a:r>
          </a:p>
          <a:p>
            <a:pPr lvl="0"/>
            <a:r>
              <a:rPr lang="en-US" dirty="0"/>
              <a:t>Causes people to base their social interactions on their own cultural norms which leads to misunderstandings and miscommunication</a:t>
            </a:r>
          </a:p>
          <a:p>
            <a:pPr lvl="0"/>
            <a:r>
              <a:rPr lang="en-US" dirty="0"/>
              <a:t>Stereotypes </a:t>
            </a:r>
          </a:p>
          <a:p>
            <a:pPr lvl="0"/>
            <a:r>
              <a:rPr lang="en-US" dirty="0"/>
              <a:t>The audience gets treated inferior which increases the distance between them and the speaker 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One needs to become aware of other people’s cultural values, norms, perceptions, and beliefs</a:t>
            </a:r>
          </a:p>
          <a:p>
            <a:pPr lvl="0"/>
            <a:r>
              <a:rPr lang="en-US" dirty="0"/>
              <a:t>Acknowledge that you don’t know norms and values of other cultures and increase your understanding about them</a:t>
            </a:r>
          </a:p>
          <a:p>
            <a:pPr lvl="0"/>
            <a:r>
              <a:rPr lang="en-US" dirty="0"/>
              <a:t>Internal values like being respectful, being thoughtful of others, and not doing to others what one wouldn’t like done to them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Deliberate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/>
              <a:t>getting someone to write your research for you</a:t>
            </a:r>
          </a:p>
          <a:p>
            <a:r>
              <a:rPr lang="en-US" sz="2000" dirty="0"/>
              <a:t>stealing another person's research</a:t>
            </a:r>
          </a:p>
          <a:p>
            <a:r>
              <a:rPr lang="en-US" sz="2000" dirty="0"/>
              <a:t>buying someone else's research</a:t>
            </a:r>
          </a:p>
          <a:p>
            <a:r>
              <a:rPr lang="en-US" sz="2000" dirty="0"/>
              <a:t>deliberately copying sections of another person's work into your paper without acknowledging the source</a:t>
            </a:r>
          </a:p>
          <a:p>
            <a:r>
              <a:rPr lang="en-US" sz="2000" dirty="0"/>
              <a:t>using three or more words that are yours and not citing them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65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Easy way to cite information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http://www.citefast.com/</a:t>
            </a:r>
            <a:endParaRPr lang="en-US" dirty="0"/>
          </a:p>
          <a:p>
            <a:endParaRPr lang="en-US" dirty="0"/>
          </a:p>
          <a:p>
            <a:r>
              <a:rPr lang="en-US">
                <a:hlinkClick r:id="rId3"/>
              </a:rPr>
              <a:t>http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howtociteaspeech.blogspot.com/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8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215</TotalTime>
  <Words>727</Words>
  <Application>Microsoft Office PowerPoint</Application>
  <PresentationFormat>On-screen Show (4:3)</PresentationFormat>
  <Paragraphs>109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Team #2</vt:lpstr>
      <vt:lpstr>Sources</vt:lpstr>
      <vt:lpstr>Self-centrism</vt:lpstr>
      <vt:lpstr>Regina george</vt:lpstr>
      <vt:lpstr>Communication and ethnocentrism</vt:lpstr>
      <vt:lpstr>Consequences of Ethnocentrism Relating to Communication </vt:lpstr>
      <vt:lpstr>How to avoid it</vt:lpstr>
      <vt:lpstr>Deliberate Plagiarism</vt:lpstr>
      <vt:lpstr>Easy way to cite information</vt:lpstr>
      <vt:lpstr>How to cite a speech using APA format</vt:lpstr>
      <vt:lpstr>Accidental plagiarism</vt:lpstr>
      <vt:lpstr>Paraphrasing</vt:lpstr>
      <vt:lpstr>Quoting</vt:lpstr>
      <vt:lpstr>Summarizing</vt:lpstr>
      <vt:lpstr>Racial Slurs</vt:lpstr>
      <vt:lpstr>Racial Slurs</vt:lpstr>
      <vt:lpstr>Racial Slurs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#2</dc:title>
  <dc:creator>HIEN THU MAI</dc:creator>
  <cp:lastModifiedBy>Hien Mai</cp:lastModifiedBy>
  <cp:revision>20</cp:revision>
  <dcterms:created xsi:type="dcterms:W3CDTF">2012-09-13T21:05:49Z</dcterms:created>
  <dcterms:modified xsi:type="dcterms:W3CDTF">2012-09-17T17:10:56Z</dcterms:modified>
</cp:coreProperties>
</file>